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34"/>
  </p:notesMasterIdLst>
  <p:sldIdLst>
    <p:sldId id="256" r:id="rId2"/>
    <p:sldId id="305" r:id="rId3"/>
    <p:sldId id="330" r:id="rId4"/>
    <p:sldId id="332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31" r:id="rId23"/>
    <p:sldId id="261" r:id="rId24"/>
    <p:sldId id="352" r:id="rId25"/>
    <p:sldId id="260" r:id="rId26"/>
    <p:sldId id="351" r:id="rId27"/>
    <p:sldId id="263" r:id="rId28"/>
    <p:sldId id="265" r:id="rId29"/>
    <p:sldId id="266" r:id="rId30"/>
    <p:sldId id="267" r:id="rId31"/>
    <p:sldId id="320" r:id="rId32"/>
    <p:sldId id="30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19"/>
    <p:restoredTop sz="77891"/>
  </p:normalViewPr>
  <p:slideViewPr>
    <p:cSldViewPr snapToGrid="0" snapToObjects="1">
      <p:cViewPr varScale="1">
        <p:scale>
          <a:sx n="98" d="100"/>
          <a:sy n="98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DCB19-D9D4-924A-B86C-6BD99E8FF0CC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F3DF1-AE44-3246-9A38-D824A9AD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Nonlinear</a:t>
            </a:r>
            <a:r>
              <a:rPr lang="en-US" baseline="0" dirty="0"/>
              <a:t> encoding / decoding functions result in a powerful generalization of PCA</a:t>
            </a:r>
          </a:p>
          <a:p>
            <a:r>
              <a:rPr lang="en-US" baseline="0" dirty="0"/>
              <a:t> - too much capacity, however, results in an </a:t>
            </a:r>
            <a:r>
              <a:rPr lang="en-US" baseline="0" dirty="0" err="1"/>
              <a:t>autoencoder</a:t>
            </a:r>
            <a:r>
              <a:rPr lang="en-US" baseline="0" dirty="0"/>
              <a:t> just copying the data without “learning” anything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61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Log-prior term incorporates preference over parameters (which is how regularization usually operates)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27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general, the encoder and decoder distributions are not necessarily conditional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distributions compatible with a unique joint distribution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p_model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(x, h)</a:t>
            </a: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with enough capacity and training examples, encoder / decoder may become compatible asymptotically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98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examples as</a:t>
            </a:r>
            <a:r>
              <a:rPr lang="en-US" baseline="0" dirty="0"/>
              <a:t> red crosses along a low-dimensional manifold (black line)</a:t>
            </a:r>
          </a:p>
          <a:p>
            <a:endParaRPr lang="en-US" baseline="0" dirty="0"/>
          </a:p>
          <a:p>
            <a:r>
              <a:rPr lang="en-US" baseline="0" dirty="0"/>
              <a:t>Corruption process pushes x off manifold</a:t>
            </a:r>
          </a:p>
          <a:p>
            <a:endParaRPr lang="en-US" dirty="0"/>
          </a:p>
          <a:p>
            <a:r>
              <a:rPr lang="en-US" dirty="0"/>
              <a:t>g(f(</a:t>
            </a:r>
            <a:r>
              <a:rPr lang="en-US" dirty="0" err="1"/>
              <a:t>x_tilde</a:t>
            </a:r>
            <a:r>
              <a:rPr lang="en-US" dirty="0"/>
              <a:t>)</a:t>
            </a:r>
            <a:r>
              <a:rPr lang="en-US" baseline="0" dirty="0"/>
              <a:t>) estimates the center of mass of the clean points x that could have given rise to </a:t>
            </a:r>
            <a:r>
              <a:rPr lang="en-US" baseline="0" dirty="0" err="1"/>
              <a:t>x_tilde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DFA learns a vector field of the green arrows </a:t>
            </a:r>
          </a:p>
          <a:p>
            <a:endParaRPr lang="en-US" baseline="0" dirty="0"/>
          </a:p>
          <a:p>
            <a:r>
              <a:rPr lang="en-US" baseline="0" dirty="0"/>
              <a:t>Vector field learned by DFA around 1D curved manifold which the data concentrate in a 2D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44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 a low dimensional subspace that approximates the range of 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F8AD2-6882-4531-8560-2C8EEF2B5B2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6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-Matrix</a:t>
            </a:r>
            <a:r>
              <a:rPr lang="en-US" baseline="0" dirty="0"/>
              <a:t> A is m by n</a:t>
            </a:r>
          </a:p>
          <a:p>
            <a:r>
              <a:rPr lang="en-US" dirty="0"/>
              <a:t>-k is the desired number</a:t>
            </a:r>
            <a:r>
              <a:rPr lang="en-US" baseline="0" dirty="0"/>
              <a:t> of dimensions of the low-rank representation (e.g. 10, 100, something significantly smaller than n)</a:t>
            </a:r>
          </a:p>
          <a:p>
            <a:r>
              <a:rPr lang="en-US" baseline="0" dirty="0"/>
              <a:t>-p is the oversampling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F8AD2-6882-4531-8560-2C8EEF2B5B2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3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lines: 10 iterations of SSVD</a:t>
            </a:r>
          </a:p>
          <a:p>
            <a:endParaRPr lang="en-US" dirty="0"/>
          </a:p>
          <a:p>
            <a:r>
              <a:rPr lang="en-US" dirty="0"/>
              <a:t>Red line: full</a:t>
            </a:r>
            <a:r>
              <a:rPr lang="en-US" baseline="0" dirty="0"/>
              <a:t> SVD of original 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F8AD2-6882-4531-8560-2C8EEF2B5B2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10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(sketch</a:t>
            </a:r>
            <a:r>
              <a:rPr lang="en-US" baseline="0" dirty="0"/>
              <a:t> small proof of eigenvalue decay rate)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F8AD2-6882-4531-8560-2C8EEF2B5B2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63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11/13/23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11/13/23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560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11/13/23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737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11/13/23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309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11/13/23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278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11/13/23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265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11/13/23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454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11/13/23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834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11/13/23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134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11/13/23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1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11/13/23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27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11/13/23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7496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.net/tutorial/dA.html" TargetMode="External"/><Relationship Id="rId2" Type="http://schemas.openxmlformats.org/officeDocument/2006/relationships/hyperlink" Target="http://www.deeplearningbook.org/contents/autoencoders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asimovinstitute.org/neural-network-zoo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 err="1"/>
              <a:t>Autoencoders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</a:p>
        </p:txBody>
      </p:sp>
    </p:spTree>
    <p:extLst>
      <p:ext uri="{BB962C8B-B14F-4D97-AF65-F5344CB8AC3E}">
        <p14:creationId xmlns:p14="http://schemas.microsoft.com/office/powerpoint/2010/main" val="670017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550800" cy="4351338"/>
          </a:xfrm>
        </p:spPr>
        <p:txBody>
          <a:bodyPr/>
          <a:lstStyle/>
          <a:p>
            <a:r>
              <a:rPr lang="en-US" dirty="0"/>
              <a:t>”Self encode”</a:t>
            </a:r>
          </a:p>
          <a:p>
            <a:r>
              <a:rPr lang="en-US" dirty="0"/>
              <a:t>ANNs with output = input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1825625"/>
            <a:ext cx="3937000" cy="37729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578" y="2861206"/>
            <a:ext cx="2120900" cy="41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78" y="3439852"/>
            <a:ext cx="2146300" cy="41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473" y="1236398"/>
            <a:ext cx="6365943" cy="47580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97794" y="3993174"/>
            <a:ext cx="5472146" cy="693576"/>
            <a:chOff x="956734" y="3469485"/>
            <a:chExt cx="6644500" cy="842168"/>
          </a:xfrm>
        </p:grpSpPr>
        <p:sp>
          <p:nvSpPr>
            <p:cNvPr id="8" name="Rounded Rectangle 7"/>
            <p:cNvSpPr/>
            <p:nvPr/>
          </p:nvSpPr>
          <p:spPr>
            <a:xfrm>
              <a:off x="956734" y="3469485"/>
              <a:ext cx="6644500" cy="84216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000" y="3536953"/>
              <a:ext cx="6362700" cy="774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199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Learn a “non-trivial” identity function </a:t>
            </a:r>
          </a:p>
          <a:p>
            <a:r>
              <a:rPr lang="en-US" dirty="0"/>
              <a:t>Low-dimensional “code”</a:t>
            </a:r>
          </a:p>
          <a:p>
            <a:endParaRPr lang="en-US" b="1" dirty="0"/>
          </a:p>
          <a:p>
            <a:r>
              <a:rPr lang="en-US" b="1" dirty="0"/>
              <a:t>No other assumptions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PCA: maximize variance / minimize reconstruction</a:t>
            </a:r>
          </a:p>
          <a:p>
            <a:pPr lvl="1"/>
            <a:r>
              <a:rPr lang="en-US" dirty="0"/>
              <a:t>Linearly independent</a:t>
            </a:r>
          </a:p>
          <a:p>
            <a:pPr lvl="1"/>
            <a:r>
              <a:rPr lang="en-US" dirty="0"/>
              <a:t>Gaussian</a:t>
            </a:r>
          </a:p>
          <a:p>
            <a:r>
              <a:rPr lang="en-US" dirty="0"/>
              <a:t>Dictionary Learning: sparse code / minimize reconstruction</a:t>
            </a:r>
          </a:p>
          <a:p>
            <a:pPr lvl="1"/>
            <a:r>
              <a:rPr lang="en-US" dirty="0"/>
              <a:t>Nonlinear</a:t>
            </a:r>
          </a:p>
          <a:p>
            <a:r>
              <a:rPr lang="en-US" dirty="0"/>
              <a:t>Kernel / Sparse PCA</a:t>
            </a:r>
          </a:p>
        </p:txBody>
      </p:sp>
      <p:sp>
        <p:nvSpPr>
          <p:cNvPr id="6" name="Down Arrow 5"/>
          <p:cNvSpPr/>
          <p:nvPr/>
        </p:nvSpPr>
        <p:spPr>
          <a:xfrm>
            <a:off x="675500" y="4385733"/>
            <a:ext cx="889000" cy="7789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+</a:t>
            </a:r>
          </a:p>
        </p:txBody>
      </p:sp>
      <p:sp>
        <p:nvSpPr>
          <p:cNvPr id="8" name="Down Arrow 7"/>
          <p:cNvSpPr/>
          <p:nvPr/>
        </p:nvSpPr>
        <p:spPr>
          <a:xfrm>
            <a:off x="4112967" y="4385733"/>
            <a:ext cx="889000" cy="7789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-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50566" y="5292726"/>
            <a:ext cx="2423301" cy="1209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Very compact representation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No strong </a:t>
            </a:r>
            <a:r>
              <a:rPr lang="en-US" i="1" dirty="0"/>
              <a:t>a priori</a:t>
            </a:r>
            <a:r>
              <a:rPr lang="en-US" dirty="0"/>
              <a:t> form (flexible)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306517" y="5292726"/>
            <a:ext cx="2501900" cy="1209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Difficult to interpret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Prone to ”collapse”</a:t>
            </a:r>
          </a:p>
        </p:txBody>
      </p:sp>
    </p:spTree>
    <p:extLst>
      <p:ext uri="{BB962C8B-B14F-4D97-AF65-F5344CB8AC3E}">
        <p14:creationId xmlns:p14="http://schemas.microsoft.com/office/powerpoint/2010/main" val="189935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animBg="1"/>
      <p:bldP spid="8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point: </a:t>
            </a:r>
            <a:r>
              <a:rPr lang="en-US" dirty="0" err="1"/>
              <a:t>autoencoders</a:t>
            </a:r>
            <a:r>
              <a:rPr lang="en-US" dirty="0"/>
              <a:t> should be </a:t>
            </a:r>
            <a:r>
              <a:rPr lang="en-US" b="1" dirty="0" err="1"/>
              <a:t>undercomplete</a:t>
            </a:r>
            <a:endParaRPr lang="en-US" dirty="0"/>
          </a:p>
          <a:p>
            <a:pPr lvl="1"/>
            <a:r>
              <a:rPr lang="en-US" dirty="0"/>
              <a:t>Code dimension &lt; input dimension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i="1" dirty="0"/>
              <a:t>L </a:t>
            </a:r>
            <a:r>
              <a:rPr lang="en-US" dirty="0"/>
              <a:t>is some loss function penalizing </a:t>
            </a:r>
            <a:r>
              <a:rPr lang="en-US" i="1" dirty="0"/>
              <a:t>g(f(x))</a:t>
            </a:r>
            <a:r>
              <a:rPr lang="en-US" dirty="0"/>
              <a:t> for being dissimilar from </a:t>
            </a:r>
            <a:r>
              <a:rPr lang="en-US" i="1" dirty="0"/>
              <a:t>x</a:t>
            </a:r>
            <a:endParaRPr lang="en-US" dirty="0"/>
          </a:p>
          <a:p>
            <a:r>
              <a:rPr lang="en-US" dirty="0"/>
              <a:t>If </a:t>
            </a:r>
            <a:r>
              <a:rPr lang="en-US" i="1" dirty="0"/>
              <a:t>f</a:t>
            </a:r>
            <a:r>
              <a:rPr lang="en-US" dirty="0"/>
              <a:t> and </a:t>
            </a:r>
            <a:r>
              <a:rPr lang="en-US" i="1" dirty="0"/>
              <a:t>g</a:t>
            </a:r>
            <a:r>
              <a:rPr lang="en-US" dirty="0"/>
              <a:t> are linear, and </a:t>
            </a:r>
            <a:r>
              <a:rPr lang="en-US" i="1" dirty="0"/>
              <a:t>L</a:t>
            </a:r>
            <a:r>
              <a:rPr lang="en-US" dirty="0"/>
              <a:t> is mean squared error, </a:t>
            </a:r>
            <a:r>
              <a:rPr lang="en-US" dirty="0" err="1"/>
              <a:t>undercomplete</a:t>
            </a:r>
            <a:r>
              <a:rPr lang="en-US" dirty="0"/>
              <a:t> AE learns to span the same subspace as PCA</a:t>
            </a:r>
          </a:p>
          <a:p>
            <a:endParaRPr lang="en-US" dirty="0"/>
          </a:p>
          <a:p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550" y="2916766"/>
            <a:ext cx="25527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966" y="5194259"/>
            <a:ext cx="5240067" cy="6380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374" y="6059591"/>
            <a:ext cx="4449250" cy="57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350000" y="2097088"/>
            <a:ext cx="4301067" cy="849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</a:t>
            </a:r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g(h)</a:t>
            </a:r>
            <a:r>
              <a:rPr lang="en-US" dirty="0"/>
              <a:t> is decoder output</a:t>
            </a:r>
          </a:p>
          <a:p>
            <a:r>
              <a:rPr lang="en-US" i="1" dirty="0"/>
              <a:t>h = f(x)</a:t>
            </a:r>
            <a:r>
              <a:rPr lang="en-US" dirty="0"/>
              <a:t>, encoder output</a:t>
            </a:r>
          </a:p>
          <a:p>
            <a:r>
              <a:rPr lang="en-US" i="1" dirty="0"/>
              <a:t>Ω</a:t>
            </a:r>
            <a:r>
              <a:rPr lang="en-US" dirty="0"/>
              <a:t> is sparsity penalty</a:t>
            </a:r>
          </a:p>
          <a:p>
            <a:endParaRPr lang="en-US" dirty="0"/>
          </a:p>
          <a:p>
            <a:r>
              <a:rPr lang="en-US" dirty="0"/>
              <a:t>Note on </a:t>
            </a:r>
            <a:r>
              <a:rPr lang="en-US" dirty="0" err="1"/>
              <a:t>regularizer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3" y="2232025"/>
            <a:ext cx="4051300" cy="5715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68868" y="4622800"/>
            <a:ext cx="2548466" cy="1303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straightforward Bayesian interpretation of </a:t>
            </a:r>
            <a:r>
              <a:rPr lang="en-US" dirty="0" err="1"/>
              <a:t>regularizer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462868" y="4622799"/>
            <a:ext cx="2548466" cy="19812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“Typical” penalties can be viewed as a MAP approximation to Bayesian inference, with </a:t>
            </a:r>
            <a:r>
              <a:rPr lang="en-US" dirty="0" err="1"/>
              <a:t>regularizers</a:t>
            </a:r>
            <a:r>
              <a:rPr lang="en-US" dirty="0"/>
              <a:t> as priors over parameters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219967" y="4622800"/>
            <a:ext cx="2548466" cy="745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Regularized MAP then maximizes: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52" y="3693364"/>
            <a:ext cx="5057461" cy="502397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9013966" y="4622798"/>
            <a:ext cx="2790965" cy="1825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</a:t>
            </a:r>
            <a:r>
              <a:rPr lang="en-US" dirty="0" err="1"/>
              <a:t>autoencoder</a:t>
            </a:r>
            <a:r>
              <a:rPr lang="en-US" dirty="0"/>
              <a:t> regularization relies </a:t>
            </a:r>
            <a:r>
              <a:rPr lang="en-US" b="1" dirty="0"/>
              <a:t>only</a:t>
            </a:r>
            <a:r>
              <a:rPr lang="en-US" dirty="0"/>
              <a:t> on the data. </a:t>
            </a:r>
            <a:r>
              <a:rPr lang="en-US" b="1" dirty="0"/>
              <a:t>It’s more of a “preference over functions” than a prior.</a:t>
            </a:r>
          </a:p>
        </p:txBody>
      </p:sp>
    </p:spTree>
    <p:extLst>
      <p:ext uri="{BB962C8B-B14F-4D97-AF65-F5344CB8AC3E}">
        <p14:creationId xmlns:p14="http://schemas.microsoft.com/office/powerpoint/2010/main" val="58824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uiExpand="1" build="p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learning</a:t>
                </a:r>
              </a:p>
              <a:p>
                <a:endParaRPr lang="en-US" dirty="0"/>
              </a:p>
              <a:p>
                <a:r>
                  <a:rPr lang="en-US" dirty="0"/>
                  <a:t>Learn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is a corrupted version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Forces the </a:t>
                </a:r>
                <a:r>
                  <a:rPr lang="en-US" dirty="0" err="1"/>
                  <a:t>autoencoder</a:t>
                </a:r>
                <a:r>
                  <a:rPr lang="en-US" dirty="0"/>
                  <a:t> to learn the structure of </a:t>
                </a:r>
                <a:r>
                  <a:rPr lang="en-US" i="1" dirty="0" err="1"/>
                  <a:t>p</a:t>
                </a:r>
                <a:r>
                  <a:rPr lang="en-US" i="1" baseline="-25000" dirty="0" err="1"/>
                  <a:t>data</a:t>
                </a:r>
                <a:r>
                  <a:rPr lang="en-US" i="1" dirty="0"/>
                  <a:t>(x)</a:t>
                </a:r>
              </a:p>
              <a:p>
                <a:r>
                  <a:rPr lang="en-US" b="1" dirty="0"/>
                  <a:t>Form of “stochastic encoder / decoder”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884" y="2341033"/>
            <a:ext cx="25527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884" y="3326341"/>
            <a:ext cx="2552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0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 longer deterministic!</a:t>
                </a:r>
              </a:p>
              <a:p>
                <a:r>
                  <a:rPr lang="en-US" dirty="0"/>
                  <a:t> Given a hidden code </a:t>
                </a:r>
                <a:r>
                  <a:rPr lang="en-US" i="1" dirty="0"/>
                  <a:t>h</a:t>
                </a:r>
                <a:r>
                  <a:rPr lang="en-US" dirty="0"/>
                  <a:t>, minimize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𝑑𝑒𝑐𝑜𝑑𝑒𝑟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68" y="3180292"/>
            <a:ext cx="2980267" cy="2856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66" y="3180292"/>
            <a:ext cx="4305193" cy="283104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940046" y="43660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0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588900" cy="4351338"/>
          </a:xfrm>
        </p:spPr>
        <p:txBody>
          <a:bodyPr/>
          <a:lstStyle/>
          <a:p>
            <a:r>
              <a:rPr lang="en-US" dirty="0"/>
              <a:t>Generalize encoding function to </a:t>
            </a:r>
            <a:r>
              <a:rPr lang="en-US" i="1" dirty="0"/>
              <a:t>encoding distribution</a:t>
            </a:r>
          </a:p>
          <a:p>
            <a:endParaRPr lang="en-US" i="1" dirty="0"/>
          </a:p>
          <a:p>
            <a:r>
              <a:rPr lang="en-US" dirty="0"/>
              <a:t>Same with the </a:t>
            </a:r>
            <a:r>
              <a:rPr lang="en-US" i="1" dirty="0"/>
              <a:t>decoding distribution</a:t>
            </a:r>
          </a:p>
          <a:p>
            <a:endParaRPr lang="en-US" i="1" dirty="0"/>
          </a:p>
          <a:p>
            <a:r>
              <a:rPr lang="en-US" dirty="0"/>
              <a:t>Together, these comprise a </a:t>
            </a:r>
            <a:r>
              <a:rPr lang="en-US" i="1" dirty="0"/>
              <a:t>stochastic encoder and decoder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900" y="2128573"/>
            <a:ext cx="4305193" cy="28310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00" y="2568840"/>
            <a:ext cx="527050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00" y="3647812"/>
            <a:ext cx="5270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57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5"/>
                <a:ext cx="7170700" cy="4351338"/>
              </a:xfrm>
            </p:spPr>
            <p:txBody>
              <a:bodyPr/>
              <a:lstStyle/>
              <a:p>
                <a:r>
                  <a:rPr lang="en-US" dirty="0"/>
                  <a:t>Define a corruption process, </a:t>
                </a:r>
                <a:r>
                  <a:rPr lang="en-US" i="1" dirty="0"/>
                  <a:t>C</a:t>
                </a:r>
              </a:p>
              <a:p>
                <a:endParaRPr lang="en-US" i="1" dirty="0"/>
              </a:p>
              <a:p>
                <a:r>
                  <a:rPr lang="en-US" dirty="0" err="1"/>
                  <a:t>Autoencoder</a:t>
                </a:r>
                <a:r>
                  <a:rPr lang="en-US" dirty="0"/>
                  <a:t> learns a </a:t>
                </a:r>
                <a:r>
                  <a:rPr lang="en-US" i="1" dirty="0"/>
                  <a:t>reconstruction 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𝑟𝑒𝑐𝑜𝑛𝑠𝑡𝑟𝑢𝑐𝑡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e>
                    </m:d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Sample a training example </a:t>
                </a:r>
                <a:r>
                  <a:rPr lang="en-US" i="1" dirty="0"/>
                  <a:t>x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Sample a corrupted version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from </a:t>
                </a:r>
                <a:r>
                  <a:rPr lang="en-US" i="1" dirty="0"/>
                  <a:t>C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as a training pair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5"/>
                <a:ext cx="7170700" cy="435133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266" y="2408767"/>
            <a:ext cx="13081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700" y="1825625"/>
            <a:ext cx="3393300" cy="450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6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Easy choice of </a:t>
            </a:r>
            <a:r>
              <a:rPr lang="en-US" i="1" dirty="0"/>
              <a:t>C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838200" y="3354124"/>
            <a:ext cx="2480733" cy="1228724"/>
          </a:xfrm>
          <a:prstGeom prst="wedgeRoundRectCallout">
            <a:avLst>
              <a:gd name="adj1" fmla="val -15127"/>
              <a:gd name="adj2" fmla="val -692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 </a:t>
            </a:r>
            <a:r>
              <a:rPr lang="en-US"/>
              <a:t>from training set and compute expectation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756167" y="3361004"/>
            <a:ext cx="2480733" cy="1228724"/>
          </a:xfrm>
          <a:prstGeom prst="wedgeRoundRectCallout">
            <a:avLst>
              <a:gd name="adj1" fmla="val -24683"/>
              <a:gd name="adj2" fmla="val -747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Expectation over corrupted examples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360086"/>
            <a:ext cx="9144000" cy="6223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6581000" y="3361004"/>
            <a:ext cx="3172600" cy="1228724"/>
          </a:xfrm>
          <a:prstGeom prst="wedgeRoundRectCallout">
            <a:avLst>
              <a:gd name="adj1" fmla="val -24683"/>
              <a:gd name="adj2" fmla="val -747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/>
              <a:t>…</a:t>
            </a:r>
            <a:r>
              <a:rPr lang="en-US" dirty="0"/>
              <a:t>with respect to learning the </a:t>
            </a:r>
            <a:r>
              <a:rPr lang="en-US" i="1" dirty="0"/>
              <a:t>uncorrupted data</a:t>
            </a:r>
            <a:r>
              <a:rPr lang="en-US" dirty="0"/>
              <a:t> from the encoded corrupted data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433" y="5581782"/>
            <a:ext cx="61722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3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1" y="1825625"/>
                <a:ext cx="3642500" cy="4351338"/>
              </a:xfrm>
            </p:spPr>
            <p:txBody>
              <a:bodyPr/>
              <a:lstStyle/>
              <a:p>
                <a:r>
                  <a:rPr lang="en-US" dirty="0"/>
                  <a:t>DAEs train to map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back to uncorrupted </a:t>
                </a:r>
                <a:r>
                  <a:rPr lang="en-US" i="1" dirty="0"/>
                  <a:t>x</a:t>
                </a:r>
              </a:p>
              <a:p>
                <a:r>
                  <a:rPr lang="en-US" dirty="0"/>
                  <a:t>Gray circle = </a:t>
                </a:r>
                <a:r>
                  <a:rPr lang="en-US" dirty="0" err="1"/>
                  <a:t>equiprobable</a:t>
                </a:r>
                <a:r>
                  <a:rPr lang="en-US" dirty="0"/>
                  <a:t> </a:t>
                </a:r>
                <a:r>
                  <a:rPr lang="en-US" i="1" dirty="0"/>
                  <a:t>C</a:t>
                </a:r>
                <a:endParaRPr lang="en-US" dirty="0"/>
              </a:p>
              <a:p>
                <a:r>
                  <a:rPr lang="en-US" dirty="0"/>
                  <a:t>Vector from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points approximately to nearest </a:t>
                </a:r>
                <a:r>
                  <a:rPr lang="en-US" i="1" dirty="0"/>
                  <a:t>x</a:t>
                </a:r>
                <a:r>
                  <a:rPr lang="en-US" dirty="0"/>
                  <a:t> on manifold</a:t>
                </a:r>
              </a:p>
              <a:p>
                <a:r>
                  <a:rPr lang="en-US" b="1" dirty="0"/>
                  <a:t>DFA learns a vector field around a manifold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1" y="1825625"/>
                <a:ext cx="3642500" cy="435133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1" y="1690688"/>
            <a:ext cx="7239000" cy="459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084" y="1391262"/>
            <a:ext cx="6709834" cy="522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8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 Zoo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80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Manifolds would seem to imply </a:t>
            </a:r>
            <a:r>
              <a:rPr lang="en-US" i="1" dirty="0"/>
              <a:t>representation learning</a:t>
            </a:r>
            <a:r>
              <a:rPr lang="en-US" dirty="0"/>
              <a:t> beyond a simple low-dimensional code</a:t>
            </a:r>
          </a:p>
          <a:p>
            <a:endParaRPr lang="en-US" dirty="0"/>
          </a:p>
          <a:p>
            <a:r>
              <a:rPr lang="en-US" dirty="0" err="1"/>
              <a:t>Autoencoders</a:t>
            </a:r>
            <a:r>
              <a:rPr lang="en-US" dirty="0"/>
              <a:t> can learn </a:t>
            </a:r>
            <a:br>
              <a:rPr lang="en-US" dirty="0"/>
            </a:br>
            <a:r>
              <a:rPr lang="en-US" dirty="0"/>
              <a:t>powerful relationships in this</a:t>
            </a:r>
            <a:br>
              <a:rPr lang="en-US" dirty="0"/>
            </a:br>
            <a:r>
              <a:rPr lang="en-US" dirty="0"/>
              <a:t>regard</a:t>
            </a:r>
          </a:p>
          <a:p>
            <a:pPr lvl="1"/>
            <a:r>
              <a:rPr lang="en-US" dirty="0"/>
              <a:t>Pose</a:t>
            </a:r>
          </a:p>
          <a:p>
            <a:pPr lvl="1"/>
            <a:r>
              <a:rPr lang="en-US" dirty="0"/>
              <a:t>Position</a:t>
            </a:r>
          </a:p>
          <a:p>
            <a:pPr lvl="1"/>
            <a:r>
              <a:rPr lang="en-US" dirty="0"/>
              <a:t>Affine transformations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190" y="2489200"/>
            <a:ext cx="5627077" cy="4064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689" y="2310513"/>
            <a:ext cx="4364078" cy="442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4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/>
              <a:t>Go beyond learning </a:t>
            </a:r>
            <a:r>
              <a:rPr lang="en-US" i="1" dirty="0"/>
              <a:t>x -&gt; h</a:t>
            </a:r>
            <a:r>
              <a:rPr lang="en-US" dirty="0"/>
              <a:t>, instead focused on learning </a:t>
            </a:r>
            <a:r>
              <a:rPr lang="en-US" i="1" dirty="0"/>
              <a:t>p(x, h)</a:t>
            </a:r>
            <a:endParaRPr lang="en-US" dirty="0"/>
          </a:p>
          <a:p>
            <a:endParaRPr lang="en-US" dirty="0"/>
          </a:p>
          <a:p>
            <a:r>
              <a:rPr lang="en-US" dirty="0"/>
              <a:t>Manifold learning with </a:t>
            </a:r>
            <a:r>
              <a:rPr lang="en-US" dirty="0" err="1"/>
              <a:t>Autoencoders</a:t>
            </a:r>
            <a:endParaRPr lang="en-US" dirty="0"/>
          </a:p>
          <a:p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 (VAEs)</a:t>
            </a:r>
          </a:p>
          <a:p>
            <a:r>
              <a:rPr lang="en-US" dirty="0"/>
              <a:t>Deep Belief Networks (DBNs)</a:t>
            </a:r>
          </a:p>
          <a:p>
            <a:r>
              <a:rPr lang="en-US" dirty="0"/>
              <a:t>Deep Restricted Boltzmann Machines (DBMs)</a:t>
            </a:r>
          </a:p>
          <a:p>
            <a:r>
              <a:rPr lang="en-US" dirty="0"/>
              <a:t>Generative Adversarial Networks (GANs)</a:t>
            </a:r>
          </a:p>
          <a:p>
            <a:endParaRPr lang="en-US" dirty="0"/>
          </a:p>
          <a:p>
            <a:r>
              <a:rPr lang="en-US" b="1" dirty="0"/>
              <a:t>More next week!</a:t>
            </a:r>
          </a:p>
        </p:txBody>
      </p:sp>
    </p:spTree>
    <p:extLst>
      <p:ext uri="{BB962C8B-B14F-4D97-AF65-F5344CB8AC3E}">
        <p14:creationId xmlns:p14="http://schemas.microsoft.com/office/powerpoint/2010/main" val="214548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 err="1"/>
              <a:t>Autoencoders</a:t>
            </a:r>
            <a:endParaRPr lang="en-US" dirty="0"/>
          </a:p>
          <a:p>
            <a:pPr lvl="1"/>
            <a:r>
              <a:rPr lang="en-US" dirty="0"/>
              <a:t>Multilayer perceptron (ANN) that is symmetric</a:t>
            </a:r>
          </a:p>
          <a:p>
            <a:pPr lvl="1"/>
            <a:r>
              <a:rPr lang="en-US" dirty="0"/>
              <a:t>Output = input</a:t>
            </a:r>
          </a:p>
          <a:p>
            <a:pPr lvl="1"/>
            <a:r>
              <a:rPr lang="en-US" dirty="0"/>
              <a:t>Goal is to learn a non-trivial identity function, or an </a:t>
            </a:r>
            <a:r>
              <a:rPr lang="en-US" dirty="0" err="1"/>
              <a:t>undercomplete</a:t>
            </a:r>
            <a:r>
              <a:rPr lang="en-US" dirty="0"/>
              <a:t> code </a:t>
            </a:r>
            <a:r>
              <a:rPr lang="en-US" i="1" dirty="0"/>
              <a:t>h</a:t>
            </a:r>
            <a:endParaRPr lang="en-US" dirty="0"/>
          </a:p>
          <a:p>
            <a:r>
              <a:rPr lang="en-US" dirty="0"/>
              <a:t>Sparse </a:t>
            </a:r>
            <a:r>
              <a:rPr lang="en-US" dirty="0" err="1"/>
              <a:t>Autoencoders</a:t>
            </a:r>
            <a:endParaRPr lang="en-US" dirty="0"/>
          </a:p>
          <a:p>
            <a:pPr lvl="1"/>
            <a:r>
              <a:rPr lang="en-US" dirty="0"/>
              <a:t>Include a sparsity constraint on the code</a:t>
            </a:r>
          </a:p>
          <a:p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  <a:p>
            <a:pPr lvl="1"/>
            <a:r>
              <a:rPr lang="en-US" dirty="0"/>
              <a:t>Learn a mapping to de-corrupt data</a:t>
            </a:r>
          </a:p>
          <a:p>
            <a:pPr lvl="1"/>
            <a:r>
              <a:rPr lang="en-US" dirty="0"/>
              <a:t>Include a corruption process </a:t>
            </a:r>
            <a:r>
              <a:rPr lang="en-US" i="1" dirty="0"/>
              <a:t>C</a:t>
            </a:r>
          </a:p>
          <a:p>
            <a:pPr lvl="1"/>
            <a:r>
              <a:rPr lang="en-US" dirty="0"/>
              <a:t>Equates to a traversal of the data manifold -&gt; </a:t>
            </a:r>
            <a:r>
              <a:rPr lang="en-US" b="1" dirty="0"/>
              <a:t>generative modeling primer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12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Deep Learning Book</a:t>
            </a:r>
            <a:r>
              <a:rPr lang="en-US" dirty="0"/>
              <a:t>, Chapter 14: “</a:t>
            </a:r>
            <a:r>
              <a:rPr lang="en-US" dirty="0" err="1"/>
              <a:t>Autoencoders</a:t>
            </a:r>
            <a:r>
              <a:rPr lang="en-US" dirty="0"/>
              <a:t>” </a:t>
            </a:r>
            <a:r>
              <a:rPr lang="en-US" dirty="0">
                <a:hlinkClick r:id="rId2"/>
              </a:rPr>
              <a:t>http://www.deeplearningbook.org/contents/autoencoders.html</a:t>
            </a:r>
            <a:r>
              <a:rPr lang="en-US" dirty="0"/>
              <a:t> </a:t>
            </a:r>
          </a:p>
          <a:p>
            <a:r>
              <a:rPr lang="en-US" dirty="0"/>
              <a:t>DL4J documentation, “</a:t>
            </a:r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” </a:t>
            </a:r>
            <a:r>
              <a:rPr lang="en-US" dirty="0">
                <a:hlinkClick r:id="rId3"/>
              </a:rPr>
              <a:t>http://deeplearning.net/tutorial/dA.html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2948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153C0-922C-5B58-C89E-DA788351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38B5A-8876-7264-549F-7603C8A84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23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aside: SSVD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Matrix </a:t>
            </a:r>
            <a:r>
              <a:rPr lang="en-US" i="1" dirty="0"/>
              <a:t>A</a:t>
            </a:r>
          </a:p>
          <a:p>
            <a:pPr lvl="1"/>
            <a:r>
              <a:rPr lang="en-US" dirty="0"/>
              <a:t>Find a low-rank approximation of </a:t>
            </a:r>
            <a:r>
              <a:rPr lang="en-US" i="1" dirty="0"/>
              <a:t>A</a:t>
            </a:r>
          </a:p>
          <a:p>
            <a:pPr lvl="1"/>
            <a:r>
              <a:rPr lang="en-US" dirty="0"/>
              <a:t>Basic dimensionality reduction</a:t>
            </a:r>
          </a:p>
        </p:txBody>
      </p:sp>
      <p:pic>
        <p:nvPicPr>
          <p:cNvPr id="4" name="Picture 3" descr="Screen Shot 2015-04-01 at 4.24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50" y="3688849"/>
            <a:ext cx="4152900" cy="787400"/>
          </a:xfrm>
          <a:prstGeom prst="rect">
            <a:avLst/>
          </a:prstGeom>
        </p:spPr>
      </p:pic>
      <p:sp>
        <p:nvSpPr>
          <p:cNvPr id="6" name="Explosion 1 5"/>
          <p:cNvSpPr/>
          <p:nvPr/>
        </p:nvSpPr>
        <p:spPr>
          <a:xfrm>
            <a:off x="4489300" y="4754537"/>
            <a:ext cx="3213400" cy="1768853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Preconditioning</a:t>
            </a:r>
          </a:p>
        </p:txBody>
      </p:sp>
    </p:spTree>
    <p:extLst>
      <p:ext uri="{BB962C8B-B14F-4D97-AF65-F5344CB8AC3E}">
        <p14:creationId xmlns:p14="http://schemas.microsoft.com/office/powerpoint/2010/main" val="75663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Approximating range of </a:t>
            </a:r>
            <a:r>
              <a:rPr lang="en-US" i="1" dirty="0"/>
              <a:t>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k</a:t>
            </a:r>
            <a:r>
              <a:rPr lang="en-US" dirty="0"/>
              <a:t>, </a:t>
            </a:r>
            <a:r>
              <a:rPr lang="en-US" i="1" dirty="0"/>
              <a:t>p</a:t>
            </a:r>
            <a:endParaRPr lang="en-US" dirty="0"/>
          </a:p>
          <a:p>
            <a:r>
              <a:rPr lang="en-US" dirty="0"/>
              <a:t>OUTPUT: </a:t>
            </a:r>
            <a:r>
              <a:rPr lang="en-US" i="1" dirty="0"/>
              <a:t>Q</a:t>
            </a:r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Draw Gaussian n x k test matrix </a:t>
            </a:r>
            <a:r>
              <a:rPr lang="en-US" dirty="0" err="1"/>
              <a:t>Ω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Form product Y = AΩ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Orthogonalize</a:t>
            </a:r>
            <a:r>
              <a:rPr lang="en-US" dirty="0"/>
              <a:t> columns of Y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>
                <a:sym typeface="Wingdings"/>
              </a:rPr>
              <a:t>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00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Approximating SVD of </a:t>
            </a:r>
            <a:r>
              <a:rPr lang="en-US" i="1" dirty="0"/>
              <a:t>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</a:t>
            </a:r>
            <a:r>
              <a:rPr lang="en-US" i="1" dirty="0"/>
              <a:t>Q</a:t>
            </a:r>
          </a:p>
          <a:p>
            <a:r>
              <a:rPr lang="en-US" dirty="0"/>
              <a:t>OUTPUT: Singular vectors </a:t>
            </a:r>
            <a:r>
              <a:rPr lang="en-US" i="1" dirty="0"/>
              <a:t>U</a:t>
            </a:r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Form k x n matrix B = Q</a:t>
            </a:r>
            <a:r>
              <a:rPr lang="en-US" baseline="30000" dirty="0"/>
              <a:t>T</a:t>
            </a:r>
            <a:r>
              <a:rPr lang="en-US" dirty="0"/>
              <a:t>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SVD of B = ÛΣV</a:t>
            </a:r>
            <a:r>
              <a:rPr lang="en-US" baseline="30000" dirty="0"/>
              <a:t>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singular vectors U = QÛ</a:t>
            </a:r>
          </a:p>
        </p:txBody>
      </p:sp>
    </p:spTree>
    <p:extLst>
      <p:ext uri="{BB962C8B-B14F-4D97-AF65-F5344CB8AC3E}">
        <p14:creationId xmlns:p14="http://schemas.microsoft.com/office/powerpoint/2010/main" val="92245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054475" cy="4351338"/>
          </a:xfrm>
        </p:spPr>
        <p:txBody>
          <a:bodyPr/>
          <a:lstStyle/>
          <a:p>
            <a:r>
              <a:rPr lang="en-US" dirty="0"/>
              <a:t>1000x1000 matrix</a:t>
            </a:r>
          </a:p>
          <a:p>
            <a:r>
              <a:rPr lang="en-US" dirty="0"/>
              <a:t>Several runs of empirical results (blue) to theoretical lower bound (red)</a:t>
            </a:r>
          </a:p>
          <a:p>
            <a:r>
              <a:rPr lang="en-US" b="1" dirty="0"/>
              <a:t>Error seems to be systemic</a:t>
            </a:r>
          </a:p>
          <a:p>
            <a:endParaRPr lang="en-US" dirty="0"/>
          </a:p>
        </p:txBody>
      </p:sp>
      <p:pic>
        <p:nvPicPr>
          <p:cNvPr id="5" name="Picture 4" descr="Screen Shot 2015-04-01 at 4.59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475" y="1445880"/>
            <a:ext cx="6658890" cy="511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5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iterations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Affects decay of eigenvalues / singular values</a:t>
            </a:r>
          </a:p>
        </p:txBody>
      </p:sp>
      <p:pic>
        <p:nvPicPr>
          <p:cNvPr id="5" name="Picture 4" descr="Screen Shot 2015-04-01 at 5.04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0" y="2538791"/>
            <a:ext cx="1854200" cy="635000"/>
          </a:xfrm>
          <a:prstGeom prst="rect">
            <a:avLst/>
          </a:prstGeom>
        </p:spPr>
      </p:pic>
      <p:sp>
        <p:nvSpPr>
          <p:cNvPr id="6" name="Multiply 5"/>
          <p:cNvSpPr/>
          <p:nvPr/>
        </p:nvSpPr>
        <p:spPr>
          <a:xfrm>
            <a:off x="5716939" y="2377194"/>
            <a:ext cx="914400" cy="91440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5-04-01 at 5.05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3610669"/>
            <a:ext cx="3175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3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Neural Network Zoo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14533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http://www.asimovinstitute.org/neural-network-zoo/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539" y="863601"/>
            <a:ext cx="3826195" cy="5655732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741703" y="2564077"/>
            <a:ext cx="2937934" cy="1540933"/>
          </a:xfrm>
          <a:prstGeom prst="wedgeRoundRectCallout">
            <a:avLst>
              <a:gd name="adj1" fmla="val 87524"/>
              <a:gd name="adj2" fmla="val -254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Today</a:t>
            </a:r>
          </a:p>
        </p:txBody>
      </p:sp>
      <p:sp>
        <p:nvSpPr>
          <p:cNvPr id="8" name="Oval 7"/>
          <p:cNvSpPr/>
          <p:nvPr/>
        </p:nvSpPr>
        <p:spPr>
          <a:xfrm>
            <a:off x="8839199" y="2335744"/>
            <a:ext cx="3436546" cy="1179511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9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Results</a:t>
            </a:r>
          </a:p>
        </p:txBody>
      </p:sp>
      <p:pic>
        <p:nvPicPr>
          <p:cNvPr id="6" name="Picture 5" descr="Screen Shot 2015-04-01 at 5.06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7636"/>
            <a:ext cx="5207623" cy="4257326"/>
          </a:xfrm>
          <a:prstGeom prst="rect">
            <a:avLst/>
          </a:prstGeom>
        </p:spPr>
      </p:pic>
      <p:pic>
        <p:nvPicPr>
          <p:cNvPr id="4" name="Picture 3" descr="Screen Shot 2015-04-01 at 5.05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988" y="2037636"/>
            <a:ext cx="5334492" cy="426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73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867932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Three primary reasons: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Johnson-</a:t>
            </a:r>
            <a:r>
              <a:rPr lang="en-US" b="1" dirty="0" err="1"/>
              <a:t>Lindenstrauss</a:t>
            </a:r>
            <a:r>
              <a:rPr lang="en-US" b="1" dirty="0"/>
              <a:t> Lemma</a:t>
            </a:r>
          </a:p>
          <a:p>
            <a:pPr lvl="1"/>
            <a:r>
              <a:rPr lang="en-US" dirty="0"/>
              <a:t>Low-dimensional </a:t>
            </a:r>
            <a:r>
              <a:rPr lang="en-US" dirty="0" err="1"/>
              <a:t>embeddings</a:t>
            </a:r>
            <a:r>
              <a:rPr lang="en-US" dirty="0"/>
              <a:t> preserve pairwise distances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Concentration of measure</a:t>
            </a:r>
          </a:p>
          <a:p>
            <a:pPr lvl="1"/>
            <a:r>
              <a:rPr lang="en-US" dirty="0"/>
              <a:t>Geometric interpretation of classical idea: regular functions of independent random variables rarely deviate far from their means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Preconditioning</a:t>
            </a:r>
          </a:p>
          <a:p>
            <a:pPr lvl="1"/>
            <a:r>
              <a:rPr lang="en-US" dirty="0"/>
              <a:t>Condition number: how much change in output is produced from change in input (relation to #1)</a:t>
            </a:r>
          </a:p>
          <a:p>
            <a:pPr lvl="1"/>
            <a:r>
              <a:rPr lang="en-US" i="1" dirty="0"/>
              <a:t>Q</a:t>
            </a:r>
            <a:r>
              <a:rPr lang="en-US" dirty="0"/>
              <a:t> matrix lowers condition number while preserving overall system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320" y="5046980"/>
            <a:ext cx="2133600" cy="109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60" y="3067844"/>
            <a:ext cx="50292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1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873466" cy="5032376"/>
          </a:xfrm>
        </p:spPr>
        <p:txBody>
          <a:bodyPr>
            <a:normAutofit/>
          </a:bodyPr>
          <a:lstStyle/>
          <a:p>
            <a:r>
              <a:rPr lang="en-US" dirty="0"/>
              <a:t>Projects!</a:t>
            </a:r>
          </a:p>
          <a:p>
            <a:pPr lvl="1"/>
            <a:r>
              <a:rPr lang="en-US" dirty="0"/>
              <a:t>3 presentations per day</a:t>
            </a:r>
          </a:p>
          <a:p>
            <a:pPr lvl="1"/>
            <a:r>
              <a:rPr lang="en-US" dirty="0"/>
              <a:t>9 teams—</a:t>
            </a:r>
            <a:r>
              <a:rPr lang="en-US" b="1" dirty="0"/>
              <a:t>20 minutes hard speaking time limit</a:t>
            </a:r>
          </a:p>
          <a:p>
            <a:pPr lvl="1"/>
            <a:r>
              <a:rPr lang="en-US" dirty="0"/>
              <a:t>Presentations are the week after Thanksgiving break</a:t>
            </a:r>
          </a:p>
          <a:p>
            <a:r>
              <a:rPr lang="en-US" b="1" dirty="0"/>
              <a:t>Thursday is FULL</a:t>
            </a:r>
          </a:p>
          <a:p>
            <a:r>
              <a:rPr lang="en-US" b="1" dirty="0"/>
              <a:t>Wednesday is ALMOST FULL</a:t>
            </a:r>
          </a:p>
          <a:p>
            <a:endParaRPr lang="en-US" b="1" dirty="0"/>
          </a:p>
          <a:p>
            <a:r>
              <a:rPr lang="en-US" b="1" dirty="0"/>
              <a:t>First come, first serve!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15"/>
          <a:stretch/>
        </p:blipFill>
        <p:spPr>
          <a:xfrm>
            <a:off x="6993466" y="1825624"/>
            <a:ext cx="4842934" cy="48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8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random variables under consideration</a:t>
            </a:r>
          </a:p>
          <a:p>
            <a:pPr lvl="1"/>
            <a:r>
              <a:rPr lang="en-US" dirty="0"/>
              <a:t>Reduce computational cost of downstream analysis</a:t>
            </a:r>
          </a:p>
          <a:p>
            <a:pPr lvl="1"/>
            <a:r>
              <a:rPr lang="en-US" dirty="0"/>
              <a:t>Remove sources of noise in the data</a:t>
            </a:r>
          </a:p>
          <a:p>
            <a:pPr lvl="1"/>
            <a:r>
              <a:rPr lang="en-US" dirty="0"/>
              <a:t>Define an embedding of the data</a:t>
            </a:r>
          </a:p>
          <a:p>
            <a:pPr lvl="1"/>
            <a:r>
              <a:rPr lang="en-US" dirty="0"/>
              <a:t>Elucidate the manifold of the data</a:t>
            </a:r>
          </a:p>
          <a:p>
            <a:pPr lvl="1"/>
            <a:endParaRPr lang="en-US" dirty="0"/>
          </a:p>
          <a:p>
            <a:r>
              <a:rPr lang="en-US" b="1" dirty="0"/>
              <a:t>We’ve covered several strategies so far</a:t>
            </a:r>
          </a:p>
        </p:txBody>
      </p:sp>
    </p:spTree>
    <p:extLst>
      <p:ext uri="{BB962C8B-B14F-4D97-AF65-F5344CB8AC3E}">
        <p14:creationId xmlns:p14="http://schemas.microsoft.com/office/powerpoint/2010/main" val="73372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Orthogonal projection of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Lower-dimensional linear space known as the </a:t>
            </a:r>
            <a:r>
              <a:rPr lang="en-US" i="1" dirty="0"/>
              <a:t>principal subspace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Variance of the projected data is maximized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86250" y="3708400"/>
            <a:ext cx="3619500" cy="850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Two definitions of PCA</a:t>
            </a:r>
          </a:p>
        </p:txBody>
      </p:sp>
      <p:sp>
        <p:nvSpPr>
          <p:cNvPr id="5" name="Down Arrow 4"/>
          <p:cNvSpPr/>
          <p:nvPr/>
        </p:nvSpPr>
        <p:spPr>
          <a:xfrm>
            <a:off x="4102100" y="4559300"/>
            <a:ext cx="979932" cy="749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7109968" y="4559300"/>
            <a:ext cx="979932" cy="749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462532" y="5308600"/>
            <a:ext cx="3619500" cy="850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Maximizing Variance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109968" y="5308600"/>
            <a:ext cx="3619500" cy="850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Minimizing Reconstruction Error</a:t>
            </a:r>
          </a:p>
        </p:txBody>
      </p:sp>
    </p:spTree>
    <p:extLst>
      <p:ext uri="{BB962C8B-B14F-4D97-AF65-F5344CB8AC3E}">
        <p14:creationId xmlns:p14="http://schemas.microsoft.com/office/powerpoint/2010/main" val="158323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564000" cy="4351338"/>
          </a:xfrm>
        </p:spPr>
        <p:txBody>
          <a:bodyPr/>
          <a:lstStyle/>
          <a:p>
            <a:r>
              <a:rPr lang="en-US" dirty="0"/>
              <a:t>In kernel PCA, we consider data that have already undergone a nonlinear transformation: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We now perform PCA on this new </a:t>
            </a:r>
            <a:r>
              <a:rPr lang="en-US" b="1" i="1" dirty="0"/>
              <a:t>M</a:t>
            </a:r>
            <a:r>
              <a:rPr lang="en-US" b="1" dirty="0"/>
              <a:t>-dimensional feature space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604" y="2855120"/>
            <a:ext cx="2184400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50" y="2899570"/>
            <a:ext cx="1485900" cy="4445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606796" y="290388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9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still want to maximize </a:t>
            </a:r>
            <a:r>
              <a:rPr lang="en-US" i="1" dirty="0" err="1"/>
              <a:t>u</a:t>
            </a:r>
            <a:r>
              <a:rPr lang="en-US" i="1" baseline="-25000" dirty="0" err="1"/>
              <a:t>i</a:t>
            </a:r>
            <a:r>
              <a:rPr lang="en-US" i="1" baseline="30000" dirty="0" err="1"/>
              <a:t>T</a:t>
            </a:r>
            <a:r>
              <a:rPr lang="en-US" i="1" dirty="0" err="1"/>
              <a:t>Su</a:t>
            </a:r>
            <a:r>
              <a:rPr lang="en-US" i="1" baseline="-25000" dirty="0" err="1"/>
              <a:t>i</a:t>
            </a:r>
            <a:r>
              <a:rPr lang="en-US" dirty="0"/>
              <a:t>, subject to </a:t>
            </a:r>
            <a:r>
              <a:rPr lang="en-US" i="1" dirty="0" err="1"/>
              <a:t>u</a:t>
            </a:r>
            <a:r>
              <a:rPr lang="en-US" i="1" baseline="-25000" dirty="0" err="1"/>
              <a:t>i</a:t>
            </a:r>
            <a:r>
              <a:rPr lang="en-US" i="1" baseline="30000" dirty="0" err="1"/>
              <a:t>T</a:t>
            </a:r>
            <a:r>
              <a:rPr lang="en-US" i="1" dirty="0" err="1"/>
              <a:t>u</a:t>
            </a:r>
            <a:r>
              <a:rPr lang="en-US" i="1" baseline="-25000" dirty="0" err="1"/>
              <a:t>i</a:t>
            </a:r>
            <a:r>
              <a:rPr lang="en-US" i="1" dirty="0"/>
              <a:t> = 1</a:t>
            </a:r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and one more constraint: we want to </a:t>
            </a:r>
            <a:r>
              <a:rPr lang="en-US" i="1" dirty="0"/>
              <a:t>minimize </a:t>
            </a:r>
            <a:r>
              <a:rPr lang="en-US" dirty="0"/>
              <a:t>||</a:t>
            </a:r>
            <a:r>
              <a:rPr lang="en-US" i="1" dirty="0" err="1"/>
              <a:t>u</a:t>
            </a:r>
            <a:r>
              <a:rPr lang="en-US" i="1" baseline="-25000" dirty="0" err="1"/>
              <a:t>i</a:t>
            </a:r>
            <a:r>
              <a:rPr lang="en-US" i="1" dirty="0"/>
              <a:t>||</a:t>
            </a:r>
            <a:r>
              <a:rPr lang="en-US" i="1" baseline="-25000" dirty="0"/>
              <a:t>1</a:t>
            </a:r>
          </a:p>
          <a:p>
            <a:endParaRPr lang="en-US" dirty="0"/>
          </a:p>
          <a:p>
            <a:r>
              <a:rPr lang="en-US" dirty="0"/>
              <a:t>Formalize these constraints using </a:t>
            </a:r>
            <a:r>
              <a:rPr lang="en-US" dirty="0" err="1"/>
              <a:t>Lagrangian</a:t>
            </a:r>
            <a:r>
              <a:rPr lang="en-US" dirty="0"/>
              <a:t> multipliers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873500"/>
            <a:ext cx="9296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4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SVD (SSVD)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b="1" dirty="0"/>
              <a:t>random projections</a:t>
            </a:r>
            <a:r>
              <a:rPr lang="en-US" dirty="0"/>
              <a:t> to find close approximation to SVD</a:t>
            </a:r>
          </a:p>
          <a:p>
            <a:r>
              <a:rPr lang="en-US" dirty="0"/>
              <a:t>Combination of probabilistic strategies to maximize convergence likelihood</a:t>
            </a:r>
          </a:p>
          <a:p>
            <a:r>
              <a:rPr lang="en-US" dirty="0"/>
              <a:t>Easily scalable to </a:t>
            </a:r>
            <a:r>
              <a:rPr lang="en-US" i="1" dirty="0"/>
              <a:t>massive</a:t>
            </a:r>
            <a:r>
              <a:rPr lang="en-US" dirty="0"/>
              <a:t> linear systems</a:t>
            </a:r>
          </a:p>
        </p:txBody>
      </p:sp>
    </p:spTree>
    <p:extLst>
      <p:ext uri="{BB962C8B-B14F-4D97-AF65-F5344CB8AC3E}">
        <p14:creationId xmlns:p14="http://schemas.microsoft.com/office/powerpoint/2010/main" val="8689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Dictionary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/>
              <a:t>This gives the minimization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 </a:t>
            </a:r>
            <a:r>
              <a:rPr lang="en-US" i="1" dirty="0"/>
              <a:t>h</a:t>
            </a:r>
            <a:r>
              <a:rPr lang="en-US" dirty="0"/>
              <a:t> promotes sparsity in the coefficients, and </a:t>
            </a:r>
            <a:r>
              <a:rPr lang="en-US" i="1" dirty="0"/>
              <a:t>B</a:t>
            </a:r>
            <a:r>
              <a:rPr lang="en-US" dirty="0"/>
              <a:t> is chosen from a constraint set</a:t>
            </a:r>
          </a:p>
          <a:p>
            <a:r>
              <a:rPr lang="en-US" dirty="0"/>
              <a:t>The general dictionary learning problem then follows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 specific choices of </a:t>
            </a:r>
            <a:r>
              <a:rPr lang="en-US" i="1" dirty="0"/>
              <a:t>h</a:t>
            </a:r>
            <a:r>
              <a:rPr lang="en-US" dirty="0"/>
              <a:t> and </a:t>
            </a:r>
            <a:r>
              <a:rPr lang="en-US" i="1" dirty="0"/>
              <a:t>g</a:t>
            </a:r>
            <a:r>
              <a:rPr lang="en-US" dirty="0"/>
              <a:t> are what differentiate the different kinds of dictionary learning (e.g. hierarchical, K-SVD, </a:t>
            </a:r>
            <a:r>
              <a:rPr lang="en-US" dirty="0" err="1"/>
              <a:t>etc</a:t>
            </a:r>
            <a:r>
              <a:rPr lang="en-US" dirty="0"/>
              <a:t>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829" y="2238305"/>
            <a:ext cx="5196141" cy="1094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454" y="4803844"/>
            <a:ext cx="7364890" cy="86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7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8585</TotalTime>
  <Words>1293</Words>
  <Application>Microsoft Macintosh PowerPoint</Application>
  <PresentationFormat>Widescreen</PresentationFormat>
  <Paragraphs>223</Paragraphs>
  <Slides>32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Wingdings</vt:lpstr>
      <vt:lpstr>Office Theme</vt:lpstr>
      <vt:lpstr>Autoencoders</vt:lpstr>
      <vt:lpstr>The Neural Network Zoo</vt:lpstr>
      <vt:lpstr>The Neural Network Zoo</vt:lpstr>
      <vt:lpstr>Dimensionality Reduction</vt:lpstr>
      <vt:lpstr>Principal Component Analysis (PCA)</vt:lpstr>
      <vt:lpstr>Kernel PCA</vt:lpstr>
      <vt:lpstr>Sparse PCA</vt:lpstr>
      <vt:lpstr>Stochastic SVD (SSVD)</vt:lpstr>
      <vt:lpstr>Dictionary Learning</vt:lpstr>
      <vt:lpstr>Autoencoders</vt:lpstr>
      <vt:lpstr>Autoencoders</vt:lpstr>
      <vt:lpstr>Autoencoders</vt:lpstr>
      <vt:lpstr>Sparse Autoencoders</vt:lpstr>
      <vt:lpstr>Denoising Autoencoders</vt:lpstr>
      <vt:lpstr>Denoising Autoencoders</vt:lpstr>
      <vt:lpstr>Denoising Autoencoders</vt:lpstr>
      <vt:lpstr>Denoising Autoencoders</vt:lpstr>
      <vt:lpstr>Denoising Autoencoders</vt:lpstr>
      <vt:lpstr>Denoising Autoencoders</vt:lpstr>
      <vt:lpstr>Embeddings</vt:lpstr>
      <vt:lpstr>Generative Models</vt:lpstr>
      <vt:lpstr>Conclusions</vt:lpstr>
      <vt:lpstr>References</vt:lpstr>
      <vt:lpstr>PowerPoint Presentation</vt:lpstr>
      <vt:lpstr>A brief aside: SSVD</vt:lpstr>
      <vt:lpstr>Approximating range of A</vt:lpstr>
      <vt:lpstr>Approximating SVD of A</vt:lpstr>
      <vt:lpstr>Empirical Results</vt:lpstr>
      <vt:lpstr>Power iterations</vt:lpstr>
      <vt:lpstr>Empirical Results</vt:lpstr>
      <vt:lpstr>Why does this work?</vt:lpstr>
      <vt:lpstr>Course Details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Dictionary Learning</dc:title>
  <dc:creator>Shannon Quinn</dc:creator>
  <cp:lastModifiedBy>Shannon Quinn</cp:lastModifiedBy>
  <cp:revision>365</cp:revision>
  <dcterms:created xsi:type="dcterms:W3CDTF">2017-09-09T20:28:18Z</dcterms:created>
  <dcterms:modified xsi:type="dcterms:W3CDTF">2023-11-13T19:56:21Z</dcterms:modified>
</cp:coreProperties>
</file>